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360" r:id="rId2"/>
    <p:sldId id="355" r:id="rId3"/>
    <p:sldId id="361" r:id="rId4"/>
    <p:sldId id="354" r:id="rId5"/>
    <p:sldId id="362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84AA3C06-5CA6-43F9-A047-3567AE07E19D}">
          <p14:sldIdLst>
            <p14:sldId id="360"/>
            <p14:sldId id="355"/>
            <p14:sldId id="361"/>
            <p14:sldId id="354"/>
            <p14:sldId id="3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da" initials="k" lastIdx="1" clrIdx="0">
    <p:extLst>
      <p:ext uri="{19B8F6BF-5375-455C-9EA6-DF929625EA0E}">
        <p15:presenceInfo xmlns:p15="http://schemas.microsoft.com/office/powerpoint/2012/main" userId="kod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95B3D7"/>
    <a:srgbClr val="E6B9B8"/>
    <a:srgbClr val="000000"/>
    <a:srgbClr val="17375E"/>
    <a:srgbClr val="FFFFFF"/>
    <a:srgbClr val="9BBB59"/>
    <a:srgbClr val="F5FC70"/>
    <a:srgbClr val="66FF99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27" autoAdjust="0"/>
    <p:restoredTop sz="72090" autoAdjust="0"/>
  </p:normalViewPr>
  <p:slideViewPr>
    <p:cSldViewPr>
      <p:cViewPr varScale="1">
        <p:scale>
          <a:sx n="112" d="100"/>
          <a:sy n="112" d="100"/>
        </p:scale>
        <p:origin x="106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100" baseline="0" dirty="0" smtClean="0"/>
              <a:t>最近３カ月の掲載件数</a:t>
            </a:r>
            <a:endParaRPr lang="ja-JP" altLang="en-US" sz="1100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686721963395888"/>
          <c:y val="0.18583899969250786"/>
          <c:w val="0.75469005588693072"/>
          <c:h val="0.676646706586826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プラス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33</c:v>
                </c:pt>
                <c:pt idx="1">
                  <c:v>29</c:v>
                </c:pt>
                <c:pt idx="2">
                  <c:v>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ニュートラル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5</c:v>
                </c:pt>
                <c:pt idx="1">
                  <c:v>0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マイナス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32387640"/>
        <c:axId val="332390776"/>
      </c:barChart>
      <c:catAx>
        <c:axId val="332387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2390776"/>
        <c:crosses val="autoZero"/>
        <c:auto val="1"/>
        <c:lblAlgn val="ctr"/>
        <c:lblOffset val="100"/>
        <c:noMultiLvlLbl val="0"/>
      </c:catAx>
      <c:valAx>
        <c:axId val="332390776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2387640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5311726192381629"/>
          <c:y val="0.12174177619953334"/>
          <c:w val="0.18579032649856231"/>
          <c:h val="0.230688003823379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/>
              <a:t>最近３カ月の換算値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686721963395888"/>
          <c:y val="0.18583899969250786"/>
          <c:w val="0.7636623734170227"/>
          <c:h val="0.676646706586826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プラス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12000</c:v>
                </c:pt>
                <c:pt idx="1">
                  <c:v>9000</c:v>
                </c:pt>
                <c:pt idx="2">
                  <c:v>18600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ニュートラル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1800</c:v>
                </c:pt>
                <c:pt idx="1">
                  <c:v>0</c:v>
                </c:pt>
                <c:pt idx="2">
                  <c:v>250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マイナス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</c:v>
                </c:pt>
                <c:pt idx="1">
                  <c:v>1000</c:v>
                </c:pt>
                <c:pt idx="2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32388032"/>
        <c:axId val="332392736"/>
      </c:barChart>
      <c:catAx>
        <c:axId val="332388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2392736"/>
        <c:crosses val="autoZero"/>
        <c:auto val="1"/>
        <c:lblAlgn val="ctr"/>
        <c:lblOffset val="100"/>
        <c:noMultiLvlLbl val="0"/>
      </c:catAx>
      <c:valAx>
        <c:axId val="332392736"/>
        <c:scaling>
          <c:orientation val="minMax"/>
          <c:max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2388032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6664613693413398"/>
          <c:y val="0.13184631994325208"/>
          <c:w val="0.19368085017630216"/>
          <c:h val="0.230688003823379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aseline="0"/>
      </a:pPr>
      <a:endParaRPr lang="ja-JP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/>
              <a:t>最近３カ月の換算値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686721963395888"/>
          <c:y val="0.18583899969250786"/>
          <c:w val="0.7636623734170227"/>
          <c:h val="0.676646706586826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新聞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8000</c:v>
                </c:pt>
                <c:pt idx="1">
                  <c:v>6500</c:v>
                </c:pt>
                <c:pt idx="2">
                  <c:v>12000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雑誌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1000</c:v>
                </c:pt>
                <c:pt idx="1">
                  <c:v>1000</c:v>
                </c:pt>
                <c:pt idx="2">
                  <c:v>2000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テレビ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600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3000</c:v>
                </c:pt>
                <c:pt idx="1">
                  <c:v>1500</c:v>
                </c:pt>
                <c:pt idx="2">
                  <c:v>4000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32393520"/>
        <c:axId val="332386464"/>
      </c:barChart>
      <c:catAx>
        <c:axId val="3323935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2386464"/>
        <c:crosses val="autoZero"/>
        <c:auto val="1"/>
        <c:lblAlgn val="ctr"/>
        <c:lblOffset val="100"/>
        <c:noMultiLvlLbl val="0"/>
      </c:catAx>
      <c:valAx>
        <c:axId val="332386464"/>
        <c:scaling>
          <c:orientation val="minMax"/>
          <c:max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2393520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7864376170133416"/>
          <c:y val="0.12985246476308571"/>
          <c:w val="0.12247416811642568"/>
          <c:h val="0.307584005097839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aseline="0"/>
      </a:pPr>
      <a:endParaRPr lang="ja-JP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100" baseline="0" dirty="0" smtClean="0"/>
              <a:t>最近３カ月の掲載件数</a:t>
            </a:r>
            <a:endParaRPr lang="ja-JP" altLang="en-US" sz="1100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7686721963395888"/>
          <c:y val="0.18583899969250786"/>
          <c:w val="0.75469005588693072"/>
          <c:h val="0.6766467065868263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新聞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5</c:v>
                </c:pt>
                <c:pt idx="2">
                  <c:v>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雑誌</c:v>
                </c:pt>
              </c:strCache>
            </c:strRef>
          </c:tx>
          <c:spPr>
            <a:solidFill>
              <a:schemeClr val="accent2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テレビ</c:v>
                </c:pt>
              </c:strCache>
            </c:strRef>
          </c:tx>
          <c:spPr>
            <a:solidFill>
              <a:schemeClr val="accent3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Web</c:v>
                </c:pt>
              </c:strCache>
            </c:strRef>
          </c:tx>
          <c:spPr>
            <a:solidFill>
              <a:schemeClr val="accent4"/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28</c:v>
                </c:pt>
                <c:pt idx="1">
                  <c:v>24</c:v>
                </c:pt>
                <c:pt idx="2">
                  <c:v>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332388816"/>
        <c:axId val="332393912"/>
      </c:barChart>
      <c:catAx>
        <c:axId val="33238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2393912"/>
        <c:crosses val="autoZero"/>
        <c:auto val="1"/>
        <c:lblAlgn val="ctr"/>
        <c:lblOffset val="100"/>
        <c:noMultiLvlLbl val="0"/>
      </c:catAx>
      <c:valAx>
        <c:axId val="332393912"/>
        <c:scaling>
          <c:orientation val="minMax"/>
          <c:max val="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32388816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8898898239178695"/>
          <c:y val="0.12629854438166629"/>
          <c:w val="0.1174845921074683"/>
          <c:h val="0.3075840050978396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330042032366768E-2"/>
          <c:y val="0.16417944636714435"/>
          <c:w val="0.81842777500030861"/>
          <c:h val="0.6599082740806576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経営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2500</c:v>
                </c:pt>
                <c:pt idx="1">
                  <c:v>3000</c:v>
                </c:pt>
                <c:pt idx="2">
                  <c:v>4300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商品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Sheet1!$B$3:$D$3</c:f>
              <c:numCache>
                <c:formatCode>General</c:formatCode>
                <c:ptCount val="3"/>
                <c:pt idx="0">
                  <c:v>5000</c:v>
                </c:pt>
                <c:pt idx="1">
                  <c:v>2000</c:v>
                </c:pt>
                <c:pt idx="2">
                  <c:v>7100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人物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Sheet1!$B$4:$D$4</c:f>
              <c:numCache>
                <c:formatCode>General</c:formatCode>
                <c:ptCount val="3"/>
                <c:pt idx="0">
                  <c:v>3000</c:v>
                </c:pt>
                <c:pt idx="1">
                  <c:v>3000</c:v>
                </c:pt>
                <c:pt idx="2">
                  <c:v>2800</c:v>
                </c:pt>
              </c:numCache>
            </c:numRef>
          </c:val>
        </c:ser>
        <c:ser>
          <c:idx val="3"/>
          <c:order val="3"/>
          <c:tx>
            <c:strRef>
              <c:f>Sheet1!$A$5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Sheet1!$B$1:$D$1</c:f>
              <c:strCache>
                <c:ptCount val="3"/>
                <c:pt idx="0">
                  <c:v>5月</c:v>
                </c:pt>
                <c:pt idx="1">
                  <c:v>6月</c:v>
                </c:pt>
                <c:pt idx="2">
                  <c:v>7月</c:v>
                </c:pt>
              </c:strCache>
            </c:strRef>
          </c:cat>
          <c:val>
            <c:numRef>
              <c:f>Sheet1!$B$5:$D$5</c:f>
              <c:numCache>
                <c:formatCode>General</c:formatCode>
                <c:ptCount val="3"/>
                <c:pt idx="0">
                  <c:v>2000</c:v>
                </c:pt>
                <c:pt idx="1">
                  <c:v>1000</c:v>
                </c:pt>
                <c:pt idx="2">
                  <c:v>4400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405410496"/>
        <c:axId val="405410104"/>
      </c:barChart>
      <c:catAx>
        <c:axId val="405410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5410104"/>
        <c:crosses val="autoZero"/>
        <c:auto val="1"/>
        <c:lblAlgn val="ctr"/>
        <c:lblOffset val="100"/>
        <c:noMultiLvlLbl val="0"/>
      </c:catAx>
      <c:valAx>
        <c:axId val="405410104"/>
        <c:scaling>
          <c:orientation val="minMax"/>
          <c:max val="2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noFill/>
              <a:round/>
            </a:ln>
            <a:effectLst/>
          </c:spPr>
        </c:min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05410496"/>
        <c:crosses val="autoZero"/>
        <c:crossBetween val="between"/>
        <c:majorUnit val="5000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44034472360213944"/>
          <c:y val="6.7136984779468944E-2"/>
          <c:w val="0.13636897487580746"/>
          <c:h val="0.419675591600933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 i="0" baseline="0"/>
      </a:pPr>
      <a:endParaRPr lang="ja-JP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200" baseline="0" dirty="0" smtClean="0"/>
              <a:t>テーマ別シェア（</a:t>
            </a:r>
            <a:r>
              <a:rPr lang="en-US" altLang="ja-JP" sz="1200" baseline="0" dirty="0" smtClean="0"/>
              <a:t>7</a:t>
            </a:r>
            <a:r>
              <a:rPr lang="ja-JP" altLang="en-US" sz="1200" baseline="0" dirty="0" smtClean="0"/>
              <a:t>月）</a:t>
            </a:r>
            <a:endParaRPr lang="ja-JP" altLang="en-US" sz="1200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2688607067257768"/>
          <c:y val="0.25650602314028598"/>
          <c:w val="0.54226513199936099"/>
          <c:h val="0.68956068373355339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換算値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8.9766991672657559E-2"/>
                  <c:y val="-0.1282012316091862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0569234763159996"/>
                  <c:y val="-6.888123541828686E-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314158728732327"/>
                  <c:y val="0.1184098592219912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3445344326623532"/>
                  <c:y val="-0.116736235656355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055689102564103"/>
                  <c:y val="-0.1138679035662704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経営</c:v>
                </c:pt>
                <c:pt idx="1">
                  <c:v>商品</c:v>
                </c:pt>
                <c:pt idx="2">
                  <c:v>人物</c:v>
                </c:pt>
                <c:pt idx="3">
                  <c:v>その他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4300</c:v>
                </c:pt>
                <c:pt idx="1">
                  <c:v>7100</c:v>
                </c:pt>
                <c:pt idx="2">
                  <c:v>2800</c:v>
                </c:pt>
                <c:pt idx="3">
                  <c:v>4400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0.08475</cdr:x>
      <cdr:y>0.06004</cdr:y>
    </cdr:from>
    <cdr:to>
      <cdr:x>0.24448</cdr:x>
      <cdr:y>0.14287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360040" y="167323"/>
          <a:ext cx="678608" cy="2308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</a:rPr>
            <a:t>（件）</a:t>
          </a:r>
          <a:endParaRPr kumimoji="1" lang="ja-JP" altLang="en-US" sz="900" dirty="0">
            <a:latin typeface="Meiryo UI" panose="020B0604030504040204" pitchFamily="50" charset="-128"/>
            <a:ea typeface="Meiryo UI" panose="020B0604030504040204" pitchFamily="50" charset="-128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0.03534</cdr:x>
      <cdr:y>0.05076</cdr:y>
    </cdr:from>
    <cdr:to>
      <cdr:x>0.19507</cdr:x>
      <cdr:y>0.13359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44016" y="141484"/>
          <a:ext cx="650962" cy="2308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</a:rPr>
            <a:t>（千円）</a:t>
          </a:r>
          <a:endParaRPr kumimoji="1" lang="ja-JP" altLang="en-US" sz="900" dirty="0">
            <a:latin typeface="Meiryo UI" panose="020B0604030504040204" pitchFamily="50" charset="-128"/>
            <a:ea typeface="Meiryo UI" panose="020B0604030504040204" pitchFamily="50" charset="-128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0.03534</cdr:x>
      <cdr:y>0.05076</cdr:y>
    </cdr:from>
    <cdr:to>
      <cdr:x>0.19507</cdr:x>
      <cdr:y>0.13359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44016" y="141484"/>
          <a:ext cx="650962" cy="2308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</a:rPr>
            <a:t>（千円）</a:t>
          </a:r>
          <a:endParaRPr kumimoji="1" lang="ja-JP" altLang="en-US" sz="900" dirty="0">
            <a:latin typeface="Meiryo UI" panose="020B0604030504040204" pitchFamily="50" charset="-128"/>
            <a:ea typeface="Meiryo UI" panose="020B0604030504040204" pitchFamily="50" charset="-128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0.08475</cdr:x>
      <cdr:y>0.06004</cdr:y>
    </cdr:from>
    <cdr:to>
      <cdr:x>0.24448</cdr:x>
      <cdr:y>0.14287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360040" y="167323"/>
          <a:ext cx="678608" cy="23085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</a:rPr>
            <a:t>（件）</a:t>
          </a:r>
          <a:endParaRPr kumimoji="1" lang="ja-JP" altLang="en-US" sz="900" dirty="0">
            <a:latin typeface="Meiryo UI" panose="020B0604030504040204" pitchFamily="50" charset="-128"/>
            <a:ea typeface="Meiryo UI" panose="020B0604030504040204" pitchFamily="50" charset="-128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0.03193</cdr:y>
    </cdr:from>
    <cdr:to>
      <cdr:x>0.15151</cdr:x>
      <cdr:y>0.07356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-323528" y="91965"/>
          <a:ext cx="763695" cy="11990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ja-JP"/>
          </a:defPPr>
          <a:lvl1pPr marL="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umimoji="1"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 dirty="0" smtClean="0">
              <a:latin typeface="Meiryo UI" panose="020B0604030504040204" pitchFamily="50" charset="-128"/>
              <a:ea typeface="Meiryo UI" panose="020B0604030504040204" pitchFamily="50" charset="-128"/>
            </a:rPr>
            <a:t>（千円）</a:t>
          </a:r>
          <a:endParaRPr kumimoji="1" lang="ja-JP" altLang="en-US" sz="900" dirty="0">
            <a:latin typeface="Meiryo UI" panose="020B0604030504040204" pitchFamily="50" charset="-128"/>
            <a:ea typeface="Meiryo UI" panose="020B0604030504040204" pitchFamily="50" charset="-128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0.36413</cdr:x>
      <cdr:y>0.47123</cdr:y>
    </cdr:from>
    <cdr:to>
      <cdr:x>0.6526</cdr:x>
      <cdr:y>0.62999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1166986" y="1187632"/>
          <a:ext cx="924499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rPr>
            <a:t>換算値</a:t>
          </a:r>
          <a:endParaRPr lang="en-US" altLang="ja-JP" sz="1000" dirty="0" smtClean="0">
            <a:latin typeface="Meiryo UI" panose="020B0604030504040204" pitchFamily="50" charset="-128"/>
            <a:ea typeface="Meiryo UI" panose="020B0604030504040204" pitchFamily="50" charset="-128"/>
          </a:endParaRPr>
        </a:p>
        <a:p xmlns:a="http://schemas.openxmlformats.org/drawingml/2006/main">
          <a:pPr algn="ctr"/>
          <a:r>
            <a:rPr kumimoji="1"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rPr>
            <a:t>18,600</a:t>
          </a:r>
          <a:r>
            <a:rPr kumimoji="1" lang="ja-JP" altLang="en-US" sz="1000" dirty="0" smtClean="0">
              <a:latin typeface="Meiryo UI" panose="020B0604030504040204" pitchFamily="50" charset="-128"/>
              <a:ea typeface="Meiryo UI" panose="020B0604030504040204" pitchFamily="50" charset="-128"/>
            </a:rPr>
            <a:t>千円</a:t>
          </a:r>
          <a:endParaRPr kumimoji="1" lang="ja-JP" altLang="en-US" sz="1000" dirty="0">
            <a:latin typeface="Meiryo UI" panose="020B0604030504040204" pitchFamily="50" charset="-128"/>
            <a:ea typeface="Meiryo UI" panose="020B0604030504040204" pitchFamily="50" charset="-128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E0D70-54D6-4AB5-8BEF-BE43696A2E6B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9B4EB-F8B0-4691-A1EE-D604B44825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004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BDE62-F44E-4E51-9966-7462C9FB5F8D}" type="datetimeFigureOut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B521A5-A2E1-4C35-8B97-C7480816A7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38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BB0DD-939C-4FB5-B1E8-DBBB802A35A4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482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F56B6-4FE5-472C-9B87-0C33480096CA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235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6E6D3-4FD2-4A84-827D-E922227CA4A2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915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7AB10-D640-4952-BCC2-AB8A9BA1A119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876256" y="141015"/>
            <a:ext cx="2133600" cy="36512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fld id="{57D416C8-015C-49A5-A7E3-273F12A4AF6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97065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C7CC-34D0-4D42-9360-8FA1C638333B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0461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ED8A0-2772-4485-9A29-F89D919794D2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2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7BB6FC-3EE6-4832-BC91-687E574A77B4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32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461DB-4CF7-4DA7-83FF-AF09BF497835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3020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CA21D-503E-46A7-AEB0-365FBA3C8F0D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017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F0023-B9A6-407E-9688-226C10EC552F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429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3CCCC-4446-45F3-B235-23128D6AA874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595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61249-5FD3-4280-ACF2-C4251ED1C816}" type="datetime1">
              <a:rPr kumimoji="1" lang="ja-JP" altLang="en-US" smtClean="0"/>
              <a:t>2019/9/2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416C8-015C-49A5-A7E3-273F12A4AF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2927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emf"/><Relationship Id="rId5" Type="http://schemas.openxmlformats.org/officeDocument/2006/relationships/oleObject" Target="../embeddings/Microsoft_Excel_97-2003_Worksheet2.xls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Microsoft_Excel_97-2003_Worksheet3.xls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4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sz="24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2019</a:t>
            </a:r>
            <a:r>
              <a:rPr lang="ja-JP" altLang="en-US" sz="24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年</a:t>
            </a:r>
            <a:r>
              <a:rPr lang="en-US" altLang="ja-JP" sz="24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7</a:t>
            </a:r>
            <a:r>
              <a:rPr lang="ja-JP" altLang="en-US" sz="240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itchFamily="50" charset="-128"/>
              </a:rPr>
              <a:t>月</a:t>
            </a:r>
            <a:endParaRPr lang="ja-JP" altLang="en-US" sz="2400" dirty="0">
              <a:ln w="12700">
                <a:solidFill>
                  <a:schemeClr val="tx1"/>
                </a:solidFill>
                <a:prstDash val="solid"/>
              </a:ln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itchFamily="50" charset="-128"/>
            </a:endParaRPr>
          </a:p>
          <a:p>
            <a:endParaRPr kumimoji="1" lang="ja-JP" altLang="en-US" dirty="0"/>
          </a:p>
        </p:txBody>
      </p:sp>
      <p:sp>
        <p:nvSpPr>
          <p:cNvPr id="4" name="タイトル 1"/>
          <p:cNvSpPr txBox="1">
            <a:spLocks noGrp="1"/>
          </p:cNvSpPr>
          <p:nvPr>
            <p:ph type="ctrTitle"/>
          </p:nvPr>
        </p:nvSpPr>
        <p:spPr>
          <a:xfrm>
            <a:off x="1115616" y="2273823"/>
            <a:ext cx="6944816" cy="132357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itchFamily="50" charset="-128"/>
              </a:rPr>
              <a:t>メディア露出分析調査レポート</a:t>
            </a:r>
            <a:endParaRPr lang="ja-JP" alt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  <a:cs typeface="Meiryo UI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663238" y="548680"/>
            <a:ext cx="51328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b="1" dirty="0" smtClean="0">
                <a:latin typeface="+mj-ea"/>
              </a:rPr>
              <a:t>○○株式</a:t>
            </a:r>
            <a:r>
              <a:rPr lang="ja-JP" altLang="en-US" b="1" dirty="0">
                <a:latin typeface="+mj-ea"/>
              </a:rPr>
              <a:t>会社御中</a:t>
            </a:r>
            <a:endParaRPr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4283968" y="592455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endParaRPr lang="en-US" altLang="ja-JP" dirty="0"/>
          </a:p>
          <a:p>
            <a:pPr algn="r"/>
            <a:r>
              <a:rPr lang="ja-JP" altLang="en-US" dirty="0"/>
              <a:t>株式会社デスクワン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640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619672" y="260648"/>
            <a:ext cx="612068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1. </a:t>
            </a:r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今月の件数、換算値</a:t>
            </a:r>
            <a:endParaRPr lang="ja-JP" alt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5432017" y="3980573"/>
            <a:ext cx="3456384" cy="20691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dist="38100" dir="2700000" algn="l" rotWithShape="0">
              <a:schemeClr val="accent1">
                <a:lumMod val="75000"/>
              </a:schemeClr>
            </a:outerShdw>
          </a:effectLst>
        </p:spPr>
        <p:txBody>
          <a:bodyPr vert="horz" lIns="91440" tIns="45720" rIns="91440" bIns="45720" spcCol="3600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今月の掲載件数は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49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件で、換算値は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18,850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千円。評価別の内訳はプラスが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46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件で換算値は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18,600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千円。ニュートラルは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件で換算値は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250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千円だった。マイナスは掲載がなかった。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ニュートラルは新聞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件、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Web2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件。換算値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は新聞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200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千円、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Web50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千円だった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。新聞は株価、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Web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は○○に関する話題で、主体記事ではなかった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17" name="グラフ 16"/>
          <p:cNvGraphicFramePr/>
          <p:nvPr>
            <p:extLst>
              <p:ext uri="{D42A27DB-BD31-4B8C-83A1-F6EECF244321}">
                <p14:modId xmlns:p14="http://schemas.microsoft.com/office/powerpoint/2010/main" val="17703742"/>
              </p:ext>
            </p:extLst>
          </p:nvPr>
        </p:nvGraphicFramePr>
        <p:xfrm>
          <a:off x="251520" y="885413"/>
          <a:ext cx="4248472" cy="278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グラフ 13"/>
          <p:cNvGraphicFramePr/>
          <p:nvPr>
            <p:extLst>
              <p:ext uri="{D42A27DB-BD31-4B8C-83A1-F6EECF244321}">
                <p14:modId xmlns:p14="http://schemas.microsoft.com/office/powerpoint/2010/main" val="462738521"/>
              </p:ext>
            </p:extLst>
          </p:nvPr>
        </p:nvGraphicFramePr>
        <p:xfrm>
          <a:off x="4860032" y="854230"/>
          <a:ext cx="4075390" cy="278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テキスト ボックス 1"/>
          <p:cNvSpPr txBox="1"/>
          <p:nvPr/>
        </p:nvSpPr>
        <p:spPr>
          <a:xfrm>
            <a:off x="3300146" y="3710364"/>
            <a:ext cx="21318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単位（件数：件、換算値：千円）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9881817"/>
              </p:ext>
            </p:extLst>
          </p:nvPr>
        </p:nvGraphicFramePr>
        <p:xfrm>
          <a:off x="395536" y="3983416"/>
          <a:ext cx="4906963" cy="219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7" name="Worksheet" r:id="rId5" imgW="4907160" imgH="2194920" progId="Excel.Sheet.8">
                  <p:embed/>
                </p:oleObj>
              </mc:Choice>
              <mc:Fallback>
                <p:oleObj name="Worksheet" r:id="rId5" imgW="4907160" imgH="219492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95536" y="3983416"/>
                        <a:ext cx="4906963" cy="2195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8000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sp>
        <p:nvSpPr>
          <p:cNvPr id="12" name="タイトル 1"/>
          <p:cNvSpPr txBox="1">
            <a:spLocks/>
          </p:cNvSpPr>
          <p:nvPr/>
        </p:nvSpPr>
        <p:spPr>
          <a:xfrm>
            <a:off x="1619672" y="260648"/>
            <a:ext cx="612068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２</a:t>
            </a:r>
            <a:r>
              <a:rPr lang="en-US" altLang="ja-JP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. </a:t>
            </a:r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プラス記事の件数、換算値</a:t>
            </a:r>
            <a:endParaRPr lang="ja-JP" alt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13" name="タイトル 1"/>
          <p:cNvSpPr txBox="1">
            <a:spLocks/>
          </p:cNvSpPr>
          <p:nvPr/>
        </p:nvSpPr>
        <p:spPr>
          <a:xfrm>
            <a:off x="5432017" y="3980573"/>
            <a:ext cx="3456384" cy="20691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dist="38100" dir="2700000" algn="l" rotWithShape="0">
              <a:schemeClr val="accent1">
                <a:lumMod val="75000"/>
              </a:schemeClr>
            </a:outerShdw>
          </a:effectLst>
        </p:spPr>
        <p:txBody>
          <a:bodyPr vert="horz" lIns="91440" tIns="45720" rIns="91440" bIns="45720" spcCol="3600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プラス記事の掲載件数は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46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件、換算値は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18,600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千円。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新聞は日経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件、全国紙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件、産業紙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件。朝日・読売の新商品紹介コラムで○○が紹介された。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雑誌は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件。全て経済誌での掲載だった。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テレビは●●が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7/13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フジテレビ　</a:t>
            </a:r>
            <a:r>
              <a:rPr lang="ja-JP" altLang="en-US" sz="1000" dirty="0" err="1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めざ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ましテレビで報道された。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Web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は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Yahoo!3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件、ポータルサイト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5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件、その他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26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件。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Yahoo!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と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IT Media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では△△が掲載された。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l">
              <a:lnSpc>
                <a:spcPts val="1700"/>
              </a:lnSpc>
            </a:pP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8" name="グラフ 7"/>
          <p:cNvGraphicFramePr/>
          <p:nvPr>
            <p:extLst>
              <p:ext uri="{D42A27DB-BD31-4B8C-83A1-F6EECF244321}">
                <p14:modId xmlns:p14="http://schemas.microsoft.com/office/powerpoint/2010/main" val="2716223328"/>
              </p:ext>
            </p:extLst>
          </p:nvPr>
        </p:nvGraphicFramePr>
        <p:xfrm>
          <a:off x="4860032" y="854230"/>
          <a:ext cx="4075390" cy="278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グラフ 8"/>
          <p:cNvGraphicFramePr/>
          <p:nvPr>
            <p:extLst>
              <p:ext uri="{D42A27DB-BD31-4B8C-83A1-F6EECF244321}">
                <p14:modId xmlns:p14="http://schemas.microsoft.com/office/powerpoint/2010/main" val="254152773"/>
              </p:ext>
            </p:extLst>
          </p:nvPr>
        </p:nvGraphicFramePr>
        <p:xfrm>
          <a:off x="323528" y="855833"/>
          <a:ext cx="4248472" cy="27870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690003"/>
              </p:ext>
            </p:extLst>
          </p:nvPr>
        </p:nvGraphicFramePr>
        <p:xfrm>
          <a:off x="611188" y="3759200"/>
          <a:ext cx="43815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Worksheet" r:id="rId5" imgW="4381645" imgH="2705068" progId="Excel.Sheet.8">
                  <p:embed/>
                </p:oleObj>
              </mc:Choice>
              <mc:Fallback>
                <p:oleObj name="Worksheet" r:id="rId5" imgW="4381645" imgH="270506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1188" y="3759200"/>
                        <a:ext cx="43815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テキスト ボックス 1"/>
          <p:cNvSpPr txBox="1"/>
          <p:nvPr/>
        </p:nvSpPr>
        <p:spPr>
          <a:xfrm>
            <a:off x="3295242" y="3479103"/>
            <a:ext cx="21318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単位（件数：件、換算値：千円）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6501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3</a:t>
            </a:fld>
            <a:endParaRPr kumimoji="1" lang="ja-JP" altLang="en-US"/>
          </a:p>
        </p:txBody>
      </p:sp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752605725"/>
              </p:ext>
            </p:extLst>
          </p:nvPr>
        </p:nvGraphicFramePr>
        <p:xfrm>
          <a:off x="323528" y="692696"/>
          <a:ext cx="504056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1619672" y="260648"/>
            <a:ext cx="612068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3</a:t>
            </a:r>
            <a:r>
              <a:rPr lang="en-US" altLang="ja-JP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. </a:t>
            </a:r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プラス記事・テーマ別換算値</a:t>
            </a:r>
            <a:endParaRPr lang="ja-JP" alt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6" name="グラフ 5"/>
          <p:cNvGraphicFramePr/>
          <p:nvPr>
            <p:extLst>
              <p:ext uri="{D42A27DB-BD31-4B8C-83A1-F6EECF244321}">
                <p14:modId xmlns:p14="http://schemas.microsoft.com/office/powerpoint/2010/main" val="192320823"/>
              </p:ext>
            </p:extLst>
          </p:nvPr>
        </p:nvGraphicFramePr>
        <p:xfrm>
          <a:off x="5648866" y="858209"/>
          <a:ext cx="320486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5604417" y="3708058"/>
            <a:ext cx="3208118" cy="27403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ffectLst>
            <a:outerShdw dist="38100" dir="2700000" algn="l" rotWithShape="0">
              <a:schemeClr val="accent1">
                <a:lumMod val="75000"/>
              </a:schemeClr>
            </a:outerShdw>
          </a:effectLst>
        </p:spPr>
        <p:txBody>
          <a:bodyPr vert="horz" lIns="91440" tIns="45720" rIns="91440" bIns="45720" spcCol="3600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テーマ別シェアは「商品」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38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％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、「経営」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23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％、「人物」</a:t>
            </a:r>
            <a:r>
              <a:rPr lang="en-US" altLang="ja-JP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15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％、「その他」</a:t>
            </a:r>
            <a:r>
              <a:rPr lang="en-US" altLang="ja-JP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24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％。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「商品」は○○が朝日・読売の新商品紹介コラムで紹介された。</a:t>
            </a:r>
            <a:endParaRPr lang="en-US" altLang="ja-JP" sz="1000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「経営」は中期経営計画</a:t>
            </a:r>
            <a:r>
              <a:rPr lang="ja-JP" altLang="en-US" sz="10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など</a:t>
            </a: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「人物」は〇〇○○社長（日経「そこが知りたい」）など。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marL="171450" indent="-171450" algn="l">
              <a:lnSpc>
                <a:spcPts val="1700"/>
              </a:lnSpc>
              <a:buFont typeface="Wingdings" panose="05000000000000000000" pitchFamily="2" charset="2"/>
              <a:buChar char="l"/>
            </a:pPr>
            <a:r>
              <a:rPr lang="ja-JP" altLang="en-US" sz="10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「その他」は新卒採用ランキングや働き方改革に関するアンケートなど。</a:t>
            </a:r>
            <a:endParaRPr lang="en-US" altLang="ja-JP" sz="10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1"/>
          <p:cNvSpPr txBox="1"/>
          <p:nvPr/>
        </p:nvSpPr>
        <p:spPr>
          <a:xfrm>
            <a:off x="3901295" y="3427305"/>
            <a:ext cx="155743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単位（換算値：千円）</a:t>
            </a:r>
            <a:endParaRPr kumimoji="1" lang="ja-JP" altLang="en-US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183411"/>
              </p:ext>
            </p:extLst>
          </p:nvPr>
        </p:nvGraphicFramePr>
        <p:xfrm>
          <a:off x="453033" y="3743258"/>
          <a:ext cx="478155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9" name="Worksheet" r:id="rId5" imgW="4781695" imgH="2705068" progId="Excel.Sheet.8">
                  <p:embed/>
                </p:oleObj>
              </mc:Choice>
              <mc:Fallback>
                <p:oleObj name="Worksheet" r:id="rId5" imgW="4781695" imgH="2705068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3033" y="3743258"/>
                        <a:ext cx="478155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897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416C8-015C-49A5-A7E3-273F12A4AF69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619672" y="260648"/>
            <a:ext cx="6120680" cy="360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ja-JP" sz="2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4</a:t>
            </a:r>
            <a:r>
              <a:rPr lang="en-US" altLang="ja-JP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. </a:t>
            </a:r>
            <a:r>
              <a:rPr lang="ja-JP" alt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今月の掲載記事一覧</a:t>
            </a:r>
            <a:endParaRPr lang="ja-JP" altLang="en-US" sz="2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3250419"/>
              </p:ext>
            </p:extLst>
          </p:nvPr>
        </p:nvGraphicFramePr>
        <p:xfrm>
          <a:off x="179512" y="886182"/>
          <a:ext cx="8890000" cy="516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Worksheet" r:id="rId3" imgW="8890200" imgH="5168880" progId="Excel.Sheet.8">
                  <p:embed/>
                </p:oleObj>
              </mc:Choice>
              <mc:Fallback>
                <p:oleObj name="Worksheet" r:id="rId3" imgW="8890200" imgH="5168880" progId="Excel.Shee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9512" y="886182"/>
                        <a:ext cx="8890000" cy="5168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1146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59093</TotalTime>
  <Words>351</Words>
  <Application>Microsoft Office PowerPoint</Application>
  <PresentationFormat>画面に合わせる (4:3)</PresentationFormat>
  <Paragraphs>44</Paragraphs>
  <Slides>5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4" baseType="lpstr">
      <vt:lpstr>Meiryo UI</vt:lpstr>
      <vt:lpstr>ＭＳ Ｐゴシック</vt:lpstr>
      <vt:lpstr>ＭＳ ゴシック</vt:lpstr>
      <vt:lpstr>Arial</vt:lpstr>
      <vt:lpstr>Calibri</vt:lpstr>
      <vt:lpstr>Wingdings</vt:lpstr>
      <vt:lpstr>Office ​​テーマ</vt:lpstr>
      <vt:lpstr>Worksheet</vt:lpstr>
      <vt:lpstr>Microsoft Excel 97-2003 Worksheet</vt:lpstr>
      <vt:lpstr>メディア露出分析調査レポート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</dc:creator>
  <cp:lastModifiedBy>nakayama2</cp:lastModifiedBy>
  <cp:revision>7344</cp:revision>
  <cp:lastPrinted>2019-08-29T08:08:50Z</cp:lastPrinted>
  <dcterms:created xsi:type="dcterms:W3CDTF">2014-07-15T02:46:32Z</dcterms:created>
  <dcterms:modified xsi:type="dcterms:W3CDTF">2019-09-02T06:58:00Z</dcterms:modified>
</cp:coreProperties>
</file>